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9"/>
  </p:notesMasterIdLst>
  <p:handoutMasterIdLst>
    <p:handoutMasterId r:id="rId10"/>
  </p:handoutMasterIdLst>
  <p:sldIdLst>
    <p:sldId id="370" r:id="rId3"/>
    <p:sldId id="377" r:id="rId4"/>
    <p:sldId id="381" r:id="rId5"/>
    <p:sldId id="382" r:id="rId6"/>
    <p:sldId id="387" r:id="rId7"/>
    <p:sldId id="362" r:id="rId8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58E"/>
    <a:srgbClr val="8B8B8B"/>
    <a:srgbClr val="B11212"/>
    <a:srgbClr val="F5F5F5"/>
    <a:srgbClr val="022A4F"/>
    <a:srgbClr val="007ADE"/>
    <a:srgbClr val="0885DA"/>
    <a:srgbClr val="297FD5"/>
    <a:srgbClr val="629DD1"/>
    <a:srgbClr val="0035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1" autoAdjust="0"/>
    <p:restoredTop sz="99874" autoAdjust="0"/>
  </p:normalViewPr>
  <p:slideViewPr>
    <p:cSldViewPr>
      <p:cViewPr>
        <p:scale>
          <a:sx n="96" d="100"/>
          <a:sy n="96" d="100"/>
        </p:scale>
        <p:origin x="-72" y="-264"/>
      </p:cViewPr>
      <p:guideLst>
        <p:guide orient="horz" pos="2160"/>
        <p:guide orient="horz" pos="3838"/>
        <p:guide pos="3839"/>
        <p:guide pos="7196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  <a:pPr/>
              <a:t>2019/9/16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  <a:pPr/>
              <a:t>2019/9/16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60"/>
            <a:ext cx="1072730" cy="400110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 defTabSz="1088390"/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1088390"/>
              <a:t>‹#›</a:t>
            </a:fld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909515"/>
            <a:ext cx="122007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2590428" y="189435"/>
            <a:ext cx="4080842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4" rIns="91411" bIns="45704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defTabSz="1088390"/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优惠内容</a:t>
            </a:r>
          </a:p>
        </p:txBody>
      </p:sp>
      <p:sp>
        <p:nvSpPr>
          <p:cNvPr id="7" name="燕尾形 6"/>
          <p:cNvSpPr/>
          <p:nvPr userDrawn="1"/>
        </p:nvSpPr>
        <p:spPr>
          <a:xfrm>
            <a:off x="1586329" y="1"/>
            <a:ext cx="860084" cy="90951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7"/>
            <a:ext cx="792088" cy="76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60"/>
            <a:ext cx="1072730" cy="400110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 defTabSz="1088390"/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1088390"/>
              <a:t>‹#›</a:t>
            </a:fld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909515"/>
            <a:ext cx="122007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2590428" y="189435"/>
            <a:ext cx="4080842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4" rIns="91411" bIns="45704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defTabSz="1088390"/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站点信息</a:t>
            </a:r>
          </a:p>
        </p:txBody>
      </p:sp>
      <p:sp>
        <p:nvSpPr>
          <p:cNvPr id="7" name="燕尾形 6"/>
          <p:cNvSpPr/>
          <p:nvPr userDrawn="1"/>
        </p:nvSpPr>
        <p:spPr>
          <a:xfrm>
            <a:off x="1586329" y="1"/>
            <a:ext cx="860084" cy="90951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7"/>
            <a:ext cx="792088" cy="76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60"/>
            <a:ext cx="1072730" cy="400110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 defTabSz="1088390"/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1088390"/>
              <a:t>‹#›</a:t>
            </a:fld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909515"/>
            <a:ext cx="122007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2590428" y="189435"/>
            <a:ext cx="4080842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4" rIns="91411" bIns="45704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defTabSz="1088390"/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支部区域作战案例分析</a:t>
            </a:r>
          </a:p>
        </p:txBody>
      </p:sp>
      <p:sp>
        <p:nvSpPr>
          <p:cNvPr id="7" name="燕尾形 6"/>
          <p:cNvSpPr/>
          <p:nvPr userDrawn="1"/>
        </p:nvSpPr>
        <p:spPr>
          <a:xfrm>
            <a:off x="1586329" y="1"/>
            <a:ext cx="860084" cy="90951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7"/>
            <a:ext cx="792088" cy="76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5"/>
          <p:cNvGrpSpPr/>
          <p:nvPr userDrawn="1"/>
        </p:nvGrpSpPr>
        <p:grpSpPr bwMode="auto">
          <a:xfrm>
            <a:off x="11203631" y="6365876"/>
            <a:ext cx="360129" cy="360363"/>
            <a:chOff x="11226607" y="6533712"/>
            <a:chExt cx="360000" cy="360000"/>
          </a:xfrm>
        </p:grpSpPr>
        <p:sp>
          <p:nvSpPr>
            <p:cNvPr id="24" name="椭圆 15"/>
            <p:cNvSpPr/>
            <p:nvPr userDrawn="1"/>
          </p:nvSpPr>
          <p:spPr>
            <a:xfrm>
              <a:off x="11226607" y="6533712"/>
              <a:ext cx="360000" cy="360000"/>
            </a:xfrm>
            <a:prstGeom prst="ellipse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燕尾形 16">
              <a:hlinkClick r:id="" action="ppaction://hlinkshowjump?jump=previousslide"/>
            </p:cNvPr>
            <p:cNvSpPr/>
            <p:nvPr userDrawn="1"/>
          </p:nvSpPr>
          <p:spPr>
            <a:xfrm flipH="1">
              <a:off x="11320176" y="6627281"/>
              <a:ext cx="172863" cy="172863"/>
            </a:xfrm>
            <a:prstGeom prst="chevron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矩形 6"/>
          <p:cNvSpPr/>
          <p:nvPr userDrawn="1"/>
        </p:nvSpPr>
        <p:spPr>
          <a:xfrm>
            <a:off x="0" y="333375"/>
            <a:ext cx="12190413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8"/>
          <p:cNvSpPr/>
          <p:nvPr userDrawn="1"/>
        </p:nvSpPr>
        <p:spPr>
          <a:xfrm>
            <a:off x="6239575" y="333375"/>
            <a:ext cx="1223166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图形绘制</a:t>
            </a:r>
          </a:p>
        </p:txBody>
      </p:sp>
      <p:sp>
        <p:nvSpPr>
          <p:cNvPr id="28" name="矩形 27"/>
          <p:cNvSpPr/>
          <p:nvPr userDrawn="1"/>
        </p:nvSpPr>
        <p:spPr>
          <a:xfrm>
            <a:off x="7486538" y="333375"/>
            <a:ext cx="1223166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8733502" y="333375"/>
            <a:ext cx="1223166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9980465" y="333375"/>
            <a:ext cx="1223166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明年计划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1"/>
          <p:cNvSpPr/>
          <p:nvPr userDrawn="1"/>
        </p:nvSpPr>
        <p:spPr>
          <a:xfrm>
            <a:off x="0" y="765175"/>
            <a:ext cx="12190413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4"/>
          <p:cNvGrpSpPr/>
          <p:nvPr userDrawn="1"/>
        </p:nvGrpSpPr>
        <p:grpSpPr bwMode="auto">
          <a:xfrm>
            <a:off x="11708127" y="6365876"/>
            <a:ext cx="360129" cy="360363"/>
            <a:chOff x="11103607" y="6381312"/>
            <a:chExt cx="360000" cy="360000"/>
          </a:xfrm>
        </p:grpSpPr>
        <p:sp>
          <p:nvSpPr>
            <p:cNvPr id="33" name="椭圆 2"/>
            <p:cNvSpPr/>
            <p:nvPr userDrawn="1"/>
          </p:nvSpPr>
          <p:spPr>
            <a:xfrm>
              <a:off x="11103607" y="6381312"/>
              <a:ext cx="360000" cy="360000"/>
            </a:xfrm>
            <a:prstGeom prst="ellipse">
              <a:avLst/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燕尾形 3">
              <a:hlinkClick r:id="" action="ppaction://hlinkshowjump?jump=nextslide"/>
            </p:cNvPr>
            <p:cNvSpPr/>
            <p:nvPr userDrawn="1"/>
          </p:nvSpPr>
          <p:spPr>
            <a:xfrm>
              <a:off x="11197176" y="6474881"/>
              <a:ext cx="172863" cy="172863"/>
            </a:xfrm>
            <a:prstGeom prst="chevron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矩形 3"/>
          <p:cNvSpPr/>
          <p:nvPr userDrawn="1"/>
        </p:nvSpPr>
        <p:spPr>
          <a:xfrm>
            <a:off x="6239575" y="333375"/>
            <a:ext cx="1223166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390">
              <a:defRPr/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5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燕尾形 6"/>
          <p:cNvSpPr/>
          <p:nvPr userDrawn="1"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60"/>
            <a:ext cx="1072730" cy="400110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 defTabSz="1088390"/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defTabSz="1088390"/>
              <a:t>‹#›</a:t>
            </a:fld>
            <a:r>
              <a:rPr lang="zh-CN" alt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909515"/>
            <a:ext cx="122007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3"/>
          <p:cNvSpPr txBox="1">
            <a:spLocks noChangeArrowheads="1"/>
          </p:cNvSpPr>
          <p:nvPr userDrawn="1"/>
        </p:nvSpPr>
        <p:spPr bwMode="auto">
          <a:xfrm>
            <a:off x="2590428" y="189435"/>
            <a:ext cx="4080842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4" rIns="91411" bIns="45704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defTabSz="1088390"/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企业简介</a:t>
            </a:r>
          </a:p>
        </p:txBody>
      </p:sp>
      <p:sp>
        <p:nvSpPr>
          <p:cNvPr id="7" name="燕尾形 6"/>
          <p:cNvSpPr/>
          <p:nvPr userDrawn="1"/>
        </p:nvSpPr>
        <p:spPr>
          <a:xfrm>
            <a:off x="1586329" y="1"/>
            <a:ext cx="860084" cy="90951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7"/>
            <a:ext cx="792088" cy="76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slow" advClick="0" advTm="0">
    <p:wipe/>
  </p:transition>
  <p:timing>
    <p:tnLst>
      <p:par>
        <p:cTn id="1" dur="indefinite" restart="never" nodeType="tmRoot"/>
      </p:par>
    </p:tnLst>
  </p:timing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" y="0"/>
            <a:ext cx="4319450" cy="1567543"/>
            <a:chOff x="0" y="-2"/>
            <a:chExt cx="4823439" cy="3501288"/>
          </a:xfrm>
        </p:grpSpPr>
        <p:sp>
          <p:nvSpPr>
            <p:cNvPr id="20" name="等腰三角形 19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solidFill>
              <a:srgbClr val="2DA2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solidFill>
              <a:srgbClr val="DA1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solidFill>
              <a:srgbClr val="EB64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solidFill>
              <a:srgbClr val="474B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solidFill>
              <a:srgbClr val="3963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solidFill>
              <a:srgbClr val="7D3C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2334668" y="95085"/>
              <a:ext cx="1378763" cy="1188589"/>
            </a:xfrm>
            <a:prstGeom prst="triangle">
              <a:avLst/>
            </a:prstGeom>
            <a:solidFill>
              <a:srgbClr val="EB64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2334668" y="802591"/>
              <a:ext cx="1378763" cy="1188589"/>
            </a:xfrm>
            <a:prstGeom prst="triangl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3539763" y="802591"/>
              <a:ext cx="1378763" cy="1188589"/>
            </a:xfrm>
            <a:prstGeom prst="triangle">
              <a:avLst/>
            </a:prstGeom>
            <a:solidFill>
              <a:srgbClr val="474B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7" name="图片 46" descr="油田展板背景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536211"/>
            <a:ext cx="12191999" cy="335671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10630" y="1616708"/>
            <a:ext cx="4088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7200" b="1" dirty="0">
                <a:solidFill>
                  <a:srgbClr val="FF0000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双</a:t>
            </a:r>
            <a:r>
              <a:rPr lang="zh-CN" altLang="en-US" sz="7200" b="1" dirty="0" smtClean="0">
                <a:solidFill>
                  <a:srgbClr val="FF0000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节</a:t>
            </a:r>
            <a:r>
              <a:rPr lang="zh-CN" altLang="en-US" sz="7200" b="1" dirty="0" smtClean="0">
                <a:solidFill>
                  <a:prstClr val="black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钜惠  </a:t>
            </a:r>
            <a:endParaRPr lang="zh-CN" altLang="en-US" sz="7200" b="1" dirty="0">
              <a:solidFill>
                <a:prstClr val="black"/>
              </a:solidFill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5273" y="4223623"/>
            <a:ext cx="961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600" dirty="0" smtClean="0">
                <a:solidFill>
                  <a:prstClr val="black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——</a:t>
            </a:r>
            <a:r>
              <a:rPr lang="zh-CN" altLang="en-US" sz="3600" dirty="0" smtClean="0">
                <a:solidFill>
                  <a:prstClr val="black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中国石油走进常州工业职业技术学院活动</a:t>
            </a:r>
            <a:endParaRPr lang="zh-CN" altLang="en-US" sz="3600" dirty="0">
              <a:solidFill>
                <a:prstClr val="black"/>
              </a:solidFill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68" y="437286"/>
            <a:ext cx="1237985" cy="139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57" y="3536125"/>
            <a:ext cx="1386417" cy="14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35166" y="2118035"/>
            <a:ext cx="48550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1500" b="1" dirty="0" smtClean="0">
                <a:solidFill>
                  <a:srgbClr val="FF0000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油</a:t>
            </a:r>
            <a:r>
              <a:rPr lang="zh-CN" altLang="en-US" sz="7200" b="1" dirty="0" smtClean="0">
                <a:solidFill>
                  <a:prstClr val="black"/>
                </a:solidFill>
                <a:latin typeface="方正行楷简体" panose="02010601030101010101" pitchFamily="2" charset="-122"/>
                <a:ea typeface="方正行楷简体" panose="02010601030101010101" pitchFamily="2" charset="-122"/>
              </a:rPr>
              <a:t>惠中油  </a:t>
            </a:r>
            <a:endParaRPr lang="zh-CN" altLang="en-US" sz="7200" b="1" dirty="0">
              <a:solidFill>
                <a:prstClr val="black"/>
              </a:solidFill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334566" y="4293890"/>
            <a:ext cx="10747446" cy="188768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为学校教职工人员提供专属加油卡，卡片样式优于普通加油卡。</a:t>
            </a:r>
            <a:endParaRPr lang="en-US" altLang="zh-CN" sz="24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日上午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00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一下午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地点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：图文楼</a:t>
            </a:r>
            <a:r>
              <a:rPr lang="en-US" altLang="zh-CN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1002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室（工会活动室）现场为学校教职工提供现场办卡服务，教职工只需携带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身份证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即可</a:t>
            </a:r>
            <a:r>
              <a:rPr lang="zh-CN" altLang="en-US" sz="32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现场办理</a:t>
            </a:r>
            <a:r>
              <a:rPr lang="zh-CN" altLang="en-US" sz="2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中石油特别提供的教师卡，活动现场提供汽车用品、酒类、粮油、奶类、新鲜水果等优惠商品供各位教职工人员选择。</a:t>
            </a:r>
            <a:endParaRPr lang="zh-CN" altLang="en-US" sz="24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TextBox 25      (向天歌演示原创作品：www.TopPPT.cn)"/>
          <p:cNvSpPr txBox="1"/>
          <p:nvPr/>
        </p:nvSpPr>
        <p:spPr>
          <a:xfrm>
            <a:off x="766614" y="1111117"/>
            <a:ext cx="4248472" cy="383086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 defTabSz="1088390">
              <a:lnSpc>
                <a:spcPts val="2200"/>
              </a:lnSpc>
              <a:buClr>
                <a:srgbClr val="1F497D">
                  <a:lumMod val="75000"/>
                </a:srgbClr>
              </a:buClr>
              <a:defRPr/>
            </a:pPr>
            <a:r>
              <a:rPr lang="zh-CN" altLang="en-US" b="1" dirty="0" smtClean="0">
                <a:solidFill>
                  <a:srgbClr val="66666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提供专属加油卡</a:t>
            </a:r>
            <a:endParaRPr lang="zh-CN" altLang="en-US" b="1" dirty="0">
              <a:solidFill>
                <a:srgbClr val="66666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22      (向天歌演示原创作品：www.TopPPT.cn)"/>
          <p:cNvSpPr/>
          <p:nvPr/>
        </p:nvSpPr>
        <p:spPr>
          <a:xfrm>
            <a:off x="408094" y="1182546"/>
            <a:ext cx="203684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Rectangle 23      (向天歌演示原创作品：www.TopPPT.cn)"/>
          <p:cNvSpPr/>
          <p:nvPr/>
        </p:nvSpPr>
        <p:spPr>
          <a:xfrm>
            <a:off x="638068" y="1182546"/>
            <a:ext cx="45719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24      (向天歌演示原创作品：www.TopPPT.cn)"/>
          <p:cNvSpPr/>
          <p:nvPr/>
        </p:nvSpPr>
        <p:spPr>
          <a:xfrm>
            <a:off x="710076" y="1282375"/>
            <a:ext cx="45719" cy="112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pic>
        <p:nvPicPr>
          <p:cNvPr id="2050" name="Picture 2" descr="d:\Documents\WXWorkLocal\1688849879193155\Cache\Image\2019-09\卡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1557586"/>
            <a:ext cx="3227662" cy="2035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6774" y="3789834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教师卡（特别提供）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07374" y="3717826"/>
            <a:ext cx="14041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普通卡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254" y="1485578"/>
            <a:ext cx="32289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550590" y="4581922"/>
            <a:ext cx="11190314" cy="188768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为学校教职工人员提供专属加油卡，提供长期</a:t>
            </a:r>
            <a:r>
              <a:rPr lang="en-US" altLang="zh-CN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2%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汽油折扣优惠；在给予折扣优惠的同时，根据教职工首次充值金额，给予相应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超值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电子券（抵用券）返还，可用于加油时使用，综合优惠幅度分别为</a:t>
            </a:r>
            <a:r>
              <a:rPr lang="en-US" altLang="zh-CN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5.3%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6.7%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7.3%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（后期充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值电子券将按照常规返还比例返还）</a:t>
            </a: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注：上述折扣和电子券优惠均可和加油站降价优惠进行叠加优惠，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最高优惠可</a:t>
            </a: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达</a:t>
            </a:r>
            <a:r>
              <a:rPr lang="en-US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22.6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（加满一箱汽油优惠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元左右）</a:t>
            </a:r>
            <a:r>
              <a:rPr lang="zh-CN" altLang="en-US" sz="20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TextBox 25      (向天歌演示原创作品：www.TopPPT.cn)"/>
          <p:cNvSpPr txBox="1"/>
          <p:nvPr/>
        </p:nvSpPr>
        <p:spPr>
          <a:xfrm>
            <a:off x="766614" y="981522"/>
            <a:ext cx="4248472" cy="383086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 defTabSz="1088390">
              <a:lnSpc>
                <a:spcPts val="2200"/>
              </a:lnSpc>
              <a:buClr>
                <a:srgbClr val="1F497D">
                  <a:lumMod val="75000"/>
                </a:srgbClr>
              </a:buClr>
              <a:defRPr/>
            </a:pPr>
            <a:r>
              <a:rPr lang="zh-CN" altLang="en-US" b="1" dirty="0" smtClean="0">
                <a:solidFill>
                  <a:srgbClr val="66666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提供专属优惠活动</a:t>
            </a:r>
            <a:endParaRPr lang="zh-CN" altLang="en-US" b="1" dirty="0">
              <a:solidFill>
                <a:srgbClr val="66666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22      (向天歌演示原创作品：www.TopPPT.cn)"/>
          <p:cNvSpPr/>
          <p:nvPr/>
        </p:nvSpPr>
        <p:spPr>
          <a:xfrm>
            <a:off x="408094" y="1182546"/>
            <a:ext cx="203684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Rectangle 23      (向天歌演示原创作品：www.TopPPT.cn)"/>
          <p:cNvSpPr/>
          <p:nvPr/>
        </p:nvSpPr>
        <p:spPr>
          <a:xfrm>
            <a:off x="638068" y="1182546"/>
            <a:ext cx="45719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24      (向天歌演示原创作品：www.TopPPT.cn)"/>
          <p:cNvSpPr/>
          <p:nvPr/>
        </p:nvSpPr>
        <p:spPr>
          <a:xfrm>
            <a:off x="710076" y="1282375"/>
            <a:ext cx="45719" cy="112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4566" y="1341562"/>
          <a:ext cx="11235885" cy="2520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70420"/>
                <a:gridCol w="1552497"/>
                <a:gridCol w="1584176"/>
                <a:gridCol w="2160240"/>
                <a:gridCol w="2081390"/>
                <a:gridCol w="1663026"/>
                <a:gridCol w="1224136"/>
              </a:tblGrid>
              <a:tr h="82985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序号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汽油消费折扣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线上充值额（单笔）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首充超值赠送</a:t>
                      </a:r>
                      <a:endParaRPr lang="en-US" altLang="zh-CN" sz="1800" dirty="0" smtClean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赠送汽油电子券</a:t>
                      </a:r>
                    </a:p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（限江苏省内用）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电子券有效期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综合优惠幅度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折扣幅度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折扣时限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1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三年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1200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元以上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40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元（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×2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天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5.3%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三年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2100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元以上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100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元（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×5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40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天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6.7%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3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三年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3000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元以上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160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元（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20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元</a:t>
                      </a:r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×8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60</a:t>
                      </a:r>
                      <a:r>
                        <a:rPr lang="zh-CN" altLang="en-US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天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</a:rPr>
                        <a:t>7.3%</a:t>
                      </a:r>
                      <a:endParaRPr lang="zh-CN" altLang="en-US" sz="1800" dirty="0">
                        <a:latin typeface="方正黑体简体" panose="02010601030101010101" pitchFamily="2" charset="-122"/>
                        <a:ea typeface="方正黑体简体" panose="02010601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134766" y="4077866"/>
            <a:ext cx="9019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90"/>
              </a:spcBef>
              <a:spcAft>
                <a:spcPts val="1890"/>
              </a:spcAft>
            </a:pP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线上充值：指在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“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中油好客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e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站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”APP，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或在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“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中油好客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e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站</a:t>
            </a:r>
            <a:r>
              <a:rPr lang="en-US" altLang="zh-CN" sz="1400" b="1" dirty="0">
                <a:latin typeface="方正仿宋简体" pitchFamily="2" charset="-122"/>
                <a:ea typeface="方正仿宋简体" pitchFamily="2" charset="-122"/>
              </a:rPr>
              <a:t>”</a:t>
            </a:r>
            <a:r>
              <a:rPr lang="zh-CN" altLang="en-US" sz="1400" b="1" dirty="0">
                <a:latin typeface="方正仿宋简体" pitchFamily="2" charset="-122"/>
                <a:ea typeface="方正仿宋简体" pitchFamily="2" charset="-122"/>
              </a:rPr>
              <a:t>微信公众号上充值</a:t>
            </a:r>
            <a:r>
              <a:rPr lang="zh-CN" altLang="en-US" sz="1400" b="1" dirty="0" smtClean="0">
                <a:latin typeface="方正仿宋简体" pitchFamily="2" charset="-122"/>
                <a:ea typeface="方正仿宋简体" pitchFamily="2" charset="-122"/>
              </a:rPr>
              <a:t>。工作人员会现场帮助引导充值。</a:t>
            </a:r>
            <a:endParaRPr lang="zh-CN" altLang="en-US" sz="1400" b="1" dirty="0">
              <a:latin typeface="方正仿宋简体" pitchFamily="2" charset="-122"/>
              <a:ea typeface="方正仿宋简体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484463" y="5085978"/>
            <a:ext cx="11705950" cy="188768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在常州各地区均有开展</a:t>
            </a: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92#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汽油价格促销活动，优惠幅度可与加油卡折扣、电子券返还进行叠加优惠。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上表为学院附近优惠促销站点，可就近选择加油。现阶段，武南站和人民西路开展</a:t>
            </a: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92#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汽油促销活动，优惠幅度达</a:t>
            </a: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0.8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至</a:t>
            </a: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升。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注：促销活动会根据成品油市场价格情况进行调整，促销活动形式也具有多样性等特点，广大教职工可随时咨询加油站相关促销信息等内容。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以加油站实际促销优惠信息为准。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TextBox 25      (向天歌演示原创作品：www.TopPPT.cn)"/>
          <p:cNvSpPr txBox="1"/>
          <p:nvPr/>
        </p:nvSpPr>
        <p:spPr>
          <a:xfrm>
            <a:off x="766614" y="909514"/>
            <a:ext cx="4248472" cy="37444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 defTabSz="1088390">
              <a:lnSpc>
                <a:spcPts val="2200"/>
              </a:lnSpc>
              <a:buClr>
                <a:srgbClr val="1F497D">
                  <a:lumMod val="75000"/>
                </a:srgbClr>
              </a:buClr>
              <a:defRPr/>
            </a:pPr>
            <a:r>
              <a:rPr lang="zh-CN" altLang="en-US" b="1" dirty="0" smtClean="0">
                <a:solidFill>
                  <a:srgbClr val="66666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市区促销优惠站点信息</a:t>
            </a:r>
            <a:endParaRPr lang="zh-CN" altLang="en-US" b="1" dirty="0">
              <a:solidFill>
                <a:srgbClr val="66666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22      (向天歌演示原创作品：www.TopPPT.cn)"/>
          <p:cNvSpPr/>
          <p:nvPr/>
        </p:nvSpPr>
        <p:spPr>
          <a:xfrm>
            <a:off x="408094" y="1182546"/>
            <a:ext cx="203684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Rectangle 23      (向天歌演示原创作品：www.TopPPT.cn)"/>
          <p:cNvSpPr/>
          <p:nvPr/>
        </p:nvSpPr>
        <p:spPr>
          <a:xfrm>
            <a:off x="638068" y="1182546"/>
            <a:ext cx="45719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24      (向天歌演示原创作品：www.TopPPT.cn)"/>
          <p:cNvSpPr/>
          <p:nvPr/>
        </p:nvSpPr>
        <p:spPr>
          <a:xfrm>
            <a:off x="710076" y="1282375"/>
            <a:ext cx="45719" cy="112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98"/>
          <a:stretch>
            <a:fillRect/>
          </a:stretch>
        </p:blipFill>
        <p:spPr bwMode="auto">
          <a:xfrm>
            <a:off x="622598" y="1197546"/>
            <a:ext cx="108585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34566" y="2709714"/>
            <a:ext cx="114492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25      (向天歌演示原创作品：www.TopPPT.cn)"/>
          <p:cNvSpPr txBox="1"/>
          <p:nvPr/>
        </p:nvSpPr>
        <p:spPr>
          <a:xfrm>
            <a:off x="766614" y="1111117"/>
            <a:ext cx="8496944" cy="383086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just" defTabSz="1088390">
              <a:lnSpc>
                <a:spcPts val="2200"/>
              </a:lnSpc>
              <a:buClr>
                <a:srgbClr val="1F497D">
                  <a:lumMod val="75000"/>
                </a:srgbClr>
              </a:buClr>
              <a:defRPr/>
            </a:pPr>
            <a:r>
              <a:rPr lang="zh-CN" altLang="en-US" b="1" dirty="0" smtClean="0">
                <a:solidFill>
                  <a:srgbClr val="66666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精选部分优惠商品现场展示</a:t>
            </a:r>
            <a:endParaRPr lang="zh-CN" altLang="en-US" b="1" dirty="0">
              <a:solidFill>
                <a:srgbClr val="66666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22      (向天歌演示原创作品：www.TopPPT.cn)"/>
          <p:cNvSpPr/>
          <p:nvPr/>
        </p:nvSpPr>
        <p:spPr>
          <a:xfrm>
            <a:off x="408094" y="1182546"/>
            <a:ext cx="203684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Rectangle 23      (向天歌演示原创作品：www.TopPPT.cn)"/>
          <p:cNvSpPr/>
          <p:nvPr/>
        </p:nvSpPr>
        <p:spPr>
          <a:xfrm>
            <a:off x="638068" y="1182546"/>
            <a:ext cx="45719" cy="216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24      (向天歌演示原创作品：www.TopPPT.cn)"/>
          <p:cNvSpPr/>
          <p:nvPr/>
        </p:nvSpPr>
        <p:spPr>
          <a:xfrm>
            <a:off x="710076" y="1282375"/>
            <a:ext cx="45719" cy="112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 defTabSz="1088390"/>
            <a:endParaRPr lang="zh-CN" altLang="en-US" dirty="0">
              <a:solidFill>
                <a:srgbClr val="EF7768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pic>
        <p:nvPicPr>
          <p:cNvPr id="13" name="Picture 6" descr="C:\Users\Administrator\Documents\WXWorkLocal\1688849879193161\Cache\Image\2019-09\4871e723-f941-4356-aea3-72b07ca520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6" y="1917626"/>
            <a:ext cx="1696332" cy="24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ocuments\WXWorkLocal\1688849879193161\Cache\Image\2019-09\d068758b-ee7d-4359-b52c-8baae974cb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96" y="1917626"/>
            <a:ext cx="1656183" cy="24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C:\Users\Administrator\AppData\Roaming\Tencent\Users\270390940\QQ\WinTemp\RichOle\W(W[(3[PVL]D3)_~TIIVRI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6" y="1917626"/>
            <a:ext cx="1840706" cy="24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Users\Administrator\AppData\Roaming\Tencent\Users\270390940\QQ\WinTemp\RichOle\3BF1E3ATE4V$ND~GY]YPC`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52" y="1917626"/>
            <a:ext cx="1908212" cy="24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408" y="1917626"/>
            <a:ext cx="1806454" cy="247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96" y="1917626"/>
            <a:ext cx="1800199" cy="247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占位符 14337"/>
          <p:cNvSpPr>
            <a:spLocks noChangeArrowheads="1"/>
          </p:cNvSpPr>
          <p:nvPr/>
        </p:nvSpPr>
        <p:spPr bwMode="auto">
          <a:xfrm>
            <a:off x="0" y="4141241"/>
            <a:ext cx="24495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000"/>
              </a:lnSpc>
              <a:spcBef>
                <a:spcPts val="1000"/>
              </a:spcBef>
            </a:pPr>
            <a:endParaRPr lang="en-US" altLang="zh-CN" sz="105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产品名称：昆仑好客优选 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鲶鱼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沟碱地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长粒香米（绿色）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2.5kg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30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元/袋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989509" y="4529013"/>
            <a:ext cx="2449513" cy="10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产品名称：昆仑好客福临门 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压榨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一级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葵花籽油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5L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66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元/桶</a:t>
            </a:r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3934966" y="4327763"/>
            <a:ext cx="314007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产品名称：光明 莫斯利安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2.4KG</a:t>
            </a: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49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元/箱</a:t>
            </a: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5951190" y="4712484"/>
            <a:ext cx="3168650" cy="6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产品名称：蒙牛 纯甄红枣枸杞味酸奶 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46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元/箱</a:t>
            </a:r>
          </a:p>
        </p:txBody>
      </p:sp>
      <p:sp>
        <p:nvSpPr>
          <p:cNvPr id="23" name="矩形 5"/>
          <p:cNvSpPr>
            <a:spLocks noChangeArrowheads="1"/>
          </p:cNvSpPr>
          <p:nvPr/>
        </p:nvSpPr>
        <p:spPr bwMode="auto">
          <a:xfrm>
            <a:off x="8218784" y="4733900"/>
            <a:ext cx="1843776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产品名称：手拨红柚 （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个）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48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元/箱</a:t>
            </a:r>
          </a:p>
        </p:txBody>
      </p:sp>
      <p:sp>
        <p:nvSpPr>
          <p:cNvPr id="24" name="矩形 5"/>
          <p:cNvSpPr>
            <a:spLocks noChangeArrowheads="1"/>
          </p:cNvSpPr>
          <p:nvPr/>
        </p:nvSpPr>
        <p:spPr bwMode="auto">
          <a:xfrm>
            <a:off x="10183885" y="4725938"/>
            <a:ext cx="2680073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产品名称：西班牙车橙（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售货价：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元/箱</a:t>
            </a:r>
          </a:p>
        </p:txBody>
      </p:sp>
      <p:sp>
        <p:nvSpPr>
          <p:cNvPr id="25" name="矩形 24"/>
          <p:cNvSpPr/>
          <p:nvPr/>
        </p:nvSpPr>
        <p:spPr>
          <a:xfrm>
            <a:off x="766614" y="5787684"/>
            <a:ext cx="11190314" cy="81046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上图展示商品仅为现场活动的部分商品，活动当天为客户</a:t>
            </a:r>
            <a:r>
              <a:rPr lang="zh-CN" altLang="en-US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精选了汽车用品、酒类、粮油、奶类、新鲜水果</a:t>
            </a:r>
            <a:r>
              <a:rPr lang="zh-CN" altLang="en-US" sz="1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zh-CN" altLang="en-US" sz="1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超值优惠</a:t>
            </a:r>
            <a:r>
              <a:rPr lang="zh-CN" altLang="en-US" sz="1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商品。</a:t>
            </a:r>
            <a:endParaRPr lang="en-US" altLang="zh-CN" sz="14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ts val="2800"/>
              </a:lnSpc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</a:t>
            </a:r>
            <a:r>
              <a:rPr lang="zh-CN" altLang="en-US" sz="14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可根据学院教职工实际需求，为客户提供相应需求商品。</a:t>
            </a:r>
            <a:endParaRPr lang="en-US" altLang="zh-CN" sz="14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油田展板背景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5738"/>
            <a:ext cx="12190413" cy="387192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0" y="-2"/>
            <a:ext cx="4818451" cy="3501288"/>
            <a:chOff x="0" y="-2"/>
            <a:chExt cx="4818451" cy="3501288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2329680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16200000">
              <a:off x="2329680" y="802591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3534775" y="802591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9" name="文本框 1"/>
          <p:cNvSpPr txBox="1"/>
          <p:nvPr/>
        </p:nvSpPr>
        <p:spPr>
          <a:xfrm>
            <a:off x="5443020" y="2277666"/>
            <a:ext cx="52437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6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6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en-US" altLang="zh-CN" sz="6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altLang="zh-CN" sz="6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FOR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WATCHING!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78" y="437286"/>
            <a:ext cx="1290975" cy="139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980</Words>
  <Application>Microsoft Office PowerPoint</Application>
  <PresentationFormat>自定义</PresentationFormat>
  <Paragraphs>76</Paragraphs>
  <Slides>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https://800sucai.taobao.com</cp:keywords>
  <dc:description>https://800sucai.taobao.com</dc:description>
  <cp:lastModifiedBy>Administrator</cp:lastModifiedBy>
  <cp:revision>247</cp:revision>
  <dcterms:created xsi:type="dcterms:W3CDTF">2015-04-23T03:04:00Z</dcterms:created>
  <dcterms:modified xsi:type="dcterms:W3CDTF">2019-09-16T01:16:08Z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